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tags/tag4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7.xml" ContentType="application/vnd.openxmlformats-officedocument.presentationml.notesSlide+xml"/>
  <Override PartName="/ppt/tags/tag58.xml" ContentType="application/vnd.openxmlformats-officedocument.presentationml.tags+xml"/>
  <Override PartName="/ppt/notesSlides/notesSlide4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71"/>
  </p:notesMasterIdLst>
  <p:handoutMasterIdLst>
    <p:handoutMasterId r:id="rId72"/>
  </p:handoutMasterIdLst>
  <p:sldIdLst>
    <p:sldId id="256" r:id="rId2"/>
    <p:sldId id="257" r:id="rId3"/>
    <p:sldId id="486" r:id="rId4"/>
    <p:sldId id="271" r:id="rId5"/>
    <p:sldId id="487" r:id="rId6"/>
    <p:sldId id="272" r:id="rId7"/>
    <p:sldId id="480" r:id="rId8"/>
    <p:sldId id="691" r:id="rId9"/>
    <p:sldId id="482" r:id="rId10"/>
    <p:sldId id="483" r:id="rId11"/>
    <p:sldId id="484" r:id="rId12"/>
    <p:sldId id="499" r:id="rId13"/>
    <p:sldId id="517" r:id="rId14"/>
    <p:sldId id="472" r:id="rId15"/>
    <p:sldId id="260" r:id="rId16"/>
    <p:sldId id="290" r:id="rId17"/>
    <p:sldId id="504" r:id="rId18"/>
    <p:sldId id="463" r:id="rId19"/>
    <p:sldId id="313" r:id="rId20"/>
    <p:sldId id="452" r:id="rId21"/>
    <p:sldId id="375" r:id="rId22"/>
    <p:sldId id="505" r:id="rId23"/>
    <p:sldId id="488" r:id="rId24"/>
    <p:sldId id="267" r:id="rId25"/>
    <p:sldId id="289" r:id="rId26"/>
    <p:sldId id="307" r:id="rId27"/>
    <p:sldId id="265" r:id="rId28"/>
    <p:sldId id="266" r:id="rId29"/>
    <p:sldId id="268" r:id="rId30"/>
    <p:sldId id="295" r:id="rId31"/>
    <p:sldId id="311" r:id="rId32"/>
    <p:sldId id="489" r:id="rId33"/>
    <p:sldId id="294" r:id="rId34"/>
    <p:sldId id="330" r:id="rId35"/>
    <p:sldId id="490" r:id="rId36"/>
    <p:sldId id="439" r:id="rId37"/>
    <p:sldId id="366" r:id="rId38"/>
    <p:sldId id="511" r:id="rId39"/>
    <p:sldId id="314" r:id="rId40"/>
    <p:sldId id="336" r:id="rId41"/>
    <p:sldId id="491" r:id="rId42"/>
    <p:sldId id="335" r:id="rId43"/>
    <p:sldId id="512" r:id="rId44"/>
    <p:sldId id="373" r:id="rId45"/>
    <p:sldId id="492" r:id="rId46"/>
    <p:sldId id="328" r:id="rId47"/>
    <p:sldId id="408" r:id="rId48"/>
    <p:sldId id="435" r:id="rId49"/>
    <p:sldId id="436" r:id="rId50"/>
    <p:sldId id="506" r:id="rId51"/>
    <p:sldId id="437" r:id="rId52"/>
    <p:sldId id="438" r:id="rId53"/>
    <p:sldId id="464" r:id="rId54"/>
    <p:sldId id="508" r:id="rId55"/>
    <p:sldId id="465" r:id="rId56"/>
    <p:sldId id="466" r:id="rId57"/>
    <p:sldId id="467" r:id="rId58"/>
    <p:sldId id="447" r:id="rId59"/>
    <p:sldId id="412" r:id="rId60"/>
    <p:sldId id="692" r:id="rId61"/>
    <p:sldId id="392" r:id="rId62"/>
    <p:sldId id="441" r:id="rId63"/>
    <p:sldId id="513" r:id="rId64"/>
    <p:sldId id="514" r:id="rId65"/>
    <p:sldId id="515" r:id="rId66"/>
    <p:sldId id="450" r:id="rId67"/>
    <p:sldId id="399" r:id="rId68"/>
    <p:sldId id="391" r:id="rId69"/>
    <p:sldId id="319" r:id="rId70"/>
  </p:sldIdLst>
  <p:sldSz cx="12192000" cy="6858000"/>
  <p:notesSz cx="7315200" cy="9601200"/>
  <p:embeddedFontLst>
    <p:embeddedFont>
      <p:font typeface="Baskerville Old Face" panose="02020602080505020303" pitchFamily="18" charset="0"/>
      <p:regular r:id="rId73"/>
    </p:embeddedFont>
    <p:embeddedFont>
      <p:font typeface="Calibri" panose="020F0502020204030204" pitchFamily="34" charset="0"/>
      <p:regular r:id="rId74"/>
      <p:bold r:id="rId75"/>
      <p:italic r:id="rId76"/>
      <p:boldItalic r:id="rId77"/>
    </p:embeddedFont>
    <p:embeddedFont>
      <p:font typeface="Candara" panose="020E0502030303020204" pitchFamily="34" charset="0"/>
      <p:regular r:id="rId78"/>
      <p:bold r:id="rId79"/>
      <p:italic r:id="rId80"/>
      <p:boldItalic r:id="rId81"/>
    </p:embeddedFont>
    <p:embeddedFont>
      <p:font typeface="Century Gothic" panose="020B0502020202020204" pitchFamily="34" charset="0"/>
      <p:regular r:id="rId82"/>
      <p:bold r:id="rId83"/>
      <p:italic r:id="rId84"/>
      <p:boldItalic r:id="rId8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691"/>
            <p14:sldId id="482"/>
            <p14:sldId id="483"/>
            <p14:sldId id="484"/>
            <p14:sldId id="499"/>
            <p14:sldId id="517"/>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692"/>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123" autoAdjust="0"/>
  </p:normalViewPr>
  <p:slideViewPr>
    <p:cSldViewPr snapToGrid="0">
      <p:cViewPr varScale="1">
        <p:scale>
          <a:sx n="109" d="100"/>
          <a:sy n="109" d="100"/>
        </p:scale>
        <p:origin x="432"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15</a:t>
            </a:fld>
            <a:endParaRPr lang="en-US"/>
          </a:p>
        </p:txBody>
      </p:sp>
      <p:sp>
        <p:nvSpPr>
          <p:cNvPr id="82946" name="Rectangle 2"/>
          <p:cNvSpPr>
            <a:spLocks noGrp="1" noRot="1" noChangeAspect="1" noChangeArrowheads="1" noTextEdit="1"/>
          </p:cNvSpPr>
          <p:nvPr>
            <p:ph type="sldImg"/>
          </p:nvPr>
        </p:nvSpPr>
        <p:spPr>
          <a:xfrm>
            <a:off x="457200" y="720725"/>
            <a:ext cx="6400800" cy="3600450"/>
          </a:xfrm>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17</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19</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The varying head from the stock tank is a big problem.</a:t>
            </a:r>
          </a:p>
          <a:p>
            <a:r>
              <a:rPr lang="en-US" baseline="0" dirty="0"/>
              <a:t>We need a constant head AND the ability for the operator to vary the flow</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20</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22</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23</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24</a:t>
            </a:fld>
            <a:endParaRPr lang="en-US"/>
          </a:p>
        </p:txBody>
      </p:sp>
      <p:sp>
        <p:nvSpPr>
          <p:cNvPr id="79874" name="Rectangle 2"/>
          <p:cNvSpPr>
            <a:spLocks noGrp="1" noRot="1" noChangeAspect="1" noChangeArrowheads="1" noTextEdit="1"/>
          </p:cNvSpPr>
          <p:nvPr>
            <p:ph type="sldImg"/>
          </p:nvPr>
        </p:nvSpPr>
        <p:spPr>
          <a:xfrm>
            <a:off x="457200" y="720725"/>
            <a:ext cx="6400800" cy="3600450"/>
          </a:xfrm>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25</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26</a:t>
            </a:fld>
            <a:endParaRPr lang="en-US"/>
          </a:p>
        </p:txBody>
      </p:sp>
      <p:sp>
        <p:nvSpPr>
          <p:cNvPr id="149506" name="Rectangle 2"/>
          <p:cNvSpPr>
            <a:spLocks noGrp="1" noRot="1" noChangeAspect="1" noChangeArrowheads="1" noTextEdit="1"/>
          </p:cNvSpPr>
          <p:nvPr>
            <p:ph type="sldImg"/>
          </p:nvPr>
        </p:nvSpPr>
        <p:spPr>
          <a:xfrm>
            <a:off x="457200" y="720725"/>
            <a:ext cx="6400800" cy="3600450"/>
          </a:xfrm>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27</a:t>
            </a:fld>
            <a:endParaRPr lang="en-US"/>
          </a:p>
        </p:txBody>
      </p:sp>
      <p:sp>
        <p:nvSpPr>
          <p:cNvPr id="78850" name="Rectangle 2"/>
          <p:cNvSpPr>
            <a:spLocks noGrp="1" noRot="1" noChangeAspect="1" noChangeArrowheads="1" noTextEdit="1"/>
          </p:cNvSpPr>
          <p:nvPr>
            <p:ph type="sldImg"/>
          </p:nvPr>
        </p:nvSpPr>
        <p:spPr>
          <a:xfrm>
            <a:off x="457200" y="720725"/>
            <a:ext cx="6400800" cy="3600450"/>
          </a:xfrm>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28</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29</a:t>
            </a:fld>
            <a:endParaRPr lang="en-US"/>
          </a:p>
        </p:txBody>
      </p:sp>
      <p:sp>
        <p:nvSpPr>
          <p:cNvPr id="81922" name="Rectangle 2"/>
          <p:cNvSpPr>
            <a:spLocks noGrp="1" noRot="1" noChangeAspect="1" noChangeArrowheads="1" noTextEdit="1"/>
          </p:cNvSpPr>
          <p:nvPr>
            <p:ph type="sldImg"/>
          </p:nvPr>
        </p:nvSpPr>
        <p:spPr>
          <a:xfrm>
            <a:off x="457200" y="720725"/>
            <a:ext cx="6400800" cy="3600450"/>
          </a:xfrm>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30</a:t>
            </a:fld>
            <a:endParaRPr lang="en-US"/>
          </a:p>
        </p:txBody>
      </p:sp>
      <p:sp>
        <p:nvSpPr>
          <p:cNvPr id="129026" name="Rectangle 2"/>
          <p:cNvSpPr>
            <a:spLocks noGrp="1" noRot="1" noChangeAspect="1" noChangeArrowheads="1" noTextEdit="1"/>
          </p:cNvSpPr>
          <p:nvPr>
            <p:ph type="sldImg"/>
          </p:nvPr>
        </p:nvSpPr>
        <p:spPr>
          <a:xfrm>
            <a:off x="457200" y="720725"/>
            <a:ext cx="6400800" cy="3600450"/>
          </a:xfrm>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31</a:t>
            </a:fld>
            <a:endParaRPr lang="en-US"/>
          </a:p>
        </p:txBody>
      </p:sp>
      <p:sp>
        <p:nvSpPr>
          <p:cNvPr id="158722" name="Rectangle 2"/>
          <p:cNvSpPr>
            <a:spLocks noGrp="1" noRot="1" noChangeAspect="1" noChangeArrowheads="1" noTextEdit="1"/>
          </p:cNvSpPr>
          <p:nvPr>
            <p:ph type="sldImg"/>
          </p:nvPr>
        </p:nvSpPr>
        <p:spPr>
          <a:xfrm>
            <a:off x="457200" y="720725"/>
            <a:ext cx="6400800" cy="3600450"/>
          </a:xfrm>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33</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34</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35</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38</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39</a:t>
            </a:fld>
            <a:endParaRPr lang="en-US"/>
          </a:p>
        </p:txBody>
      </p:sp>
      <p:sp>
        <p:nvSpPr>
          <p:cNvPr id="168962" name="Rectangle 2"/>
          <p:cNvSpPr>
            <a:spLocks noGrp="1" noRot="1" noChangeAspect="1" noChangeArrowheads="1" noTextEdit="1"/>
          </p:cNvSpPr>
          <p:nvPr>
            <p:ph type="sldImg"/>
          </p:nvPr>
        </p:nvSpPr>
        <p:spPr>
          <a:xfrm>
            <a:off x="457200" y="720725"/>
            <a:ext cx="6400800" cy="3600450"/>
          </a:xfrm>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40</a:t>
            </a:fld>
            <a:endParaRPr lang="en-US"/>
          </a:p>
        </p:txBody>
      </p:sp>
      <p:sp>
        <p:nvSpPr>
          <p:cNvPr id="228354" name="Rectangle 2"/>
          <p:cNvSpPr>
            <a:spLocks noGrp="1" noRot="1" noChangeAspect="1" noChangeArrowheads="1" noTextEdit="1"/>
          </p:cNvSpPr>
          <p:nvPr>
            <p:ph type="sldImg"/>
          </p:nvPr>
        </p:nvSpPr>
        <p:spPr>
          <a:xfrm>
            <a:off x="457200" y="720725"/>
            <a:ext cx="6400800" cy="3600450"/>
          </a:xfrm>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42</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44</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45</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46</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47</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xfrm>
            <a:off x="457200" y="720725"/>
            <a:ext cx="6400800" cy="3600450"/>
          </a:xfrm>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49</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50</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52</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xfrm>
            <a:off x="457200" y="720725"/>
            <a:ext cx="6400800" cy="3600450"/>
          </a:xfrm>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62</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the tube isn’t operating at the maximum flow possible for that tube, then it needs to be made even longer to generate the target head loss.</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65</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66</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xfrm>
            <a:off x="457200" y="720725"/>
            <a:ext cx="6400800" cy="3600450"/>
          </a:xfrm>
          <a:ln/>
        </p:spPr>
      </p:sp>
      <p:sp>
        <p:nvSpPr>
          <p:cNvPr id="348163" name="Rectangle 3"/>
          <p:cNvSpPr>
            <a:spLocks noGrp="1" noChangeArrowheads="1"/>
          </p:cNvSpPr>
          <p:nvPr>
            <p:ph type="body" idx="1"/>
          </p:nvPr>
        </p:nvSpPr>
        <p:spPr/>
        <p:txBody>
          <a:bodyPr/>
          <a:lstStyle/>
          <a:p>
            <a:r>
              <a:rPr lang="es-HN" dirty="0" err="1"/>
              <a:t>We</a:t>
            </a:r>
            <a:r>
              <a:rPr lang="es-HN" dirty="0"/>
              <a:t> </a:t>
            </a:r>
            <a:r>
              <a:rPr lang="es-HN" dirty="0" err="1"/>
              <a:t>could</a:t>
            </a:r>
            <a:r>
              <a:rPr lang="es-HN" dirty="0"/>
              <a:t> use a single PVC pipe </a:t>
            </a:r>
            <a:r>
              <a:rPr lang="es-HN" dirty="0" err="1"/>
              <a:t>that</a:t>
            </a:r>
            <a:r>
              <a:rPr lang="es-HN" dirty="0"/>
              <a:t> </a:t>
            </a:r>
            <a:r>
              <a:rPr lang="es-HN" dirty="0" err="1"/>
              <a:t>is</a:t>
            </a:r>
            <a:r>
              <a:rPr lang="es-HN" dirty="0"/>
              <a:t> </a:t>
            </a:r>
            <a:r>
              <a:rPr lang="es-HN" dirty="0" err="1"/>
              <a:t>then</a:t>
            </a:r>
            <a:r>
              <a:rPr lang="es-HN" dirty="0"/>
              <a:t> </a:t>
            </a:r>
            <a:r>
              <a:rPr lang="es-HN" dirty="0" err="1"/>
              <a:t>filled</a:t>
            </a:r>
            <a:r>
              <a:rPr lang="es-HN" dirty="0"/>
              <a:t> </a:t>
            </a:r>
            <a:r>
              <a:rPr lang="es-HN" dirty="0" err="1"/>
              <a:t>with</a:t>
            </a:r>
            <a:r>
              <a:rPr lang="es-HN" dirty="0"/>
              <a:t> 5 mm </a:t>
            </a:r>
            <a:r>
              <a:rPr lang="es-HN" dirty="0" err="1"/>
              <a:t>diameter</a:t>
            </a:r>
            <a:r>
              <a:rPr lang="es-HN" dirty="0"/>
              <a:t> </a:t>
            </a:r>
            <a:r>
              <a:rPr lang="es-HN" dirty="0" err="1"/>
              <a:t>tubes</a:t>
            </a:r>
            <a:r>
              <a:rPr lang="es-HN" dirty="0"/>
              <a:t> so</a:t>
            </a:r>
            <a:r>
              <a:rPr lang="es-HN" baseline="0" dirty="0"/>
              <a:t> </a:t>
            </a:r>
            <a:r>
              <a:rPr lang="es-HN" baseline="0" dirty="0" err="1"/>
              <a:t>that</a:t>
            </a:r>
            <a:r>
              <a:rPr lang="es-HN" baseline="0" dirty="0"/>
              <a:t> </a:t>
            </a:r>
            <a:r>
              <a:rPr lang="es-HN" baseline="0" dirty="0" err="1"/>
              <a:t>there</a:t>
            </a:r>
            <a:r>
              <a:rPr lang="es-HN" baseline="0" dirty="0"/>
              <a:t> </a:t>
            </a:r>
            <a:r>
              <a:rPr lang="es-HN" baseline="0" dirty="0" err="1"/>
              <a:t>is</a:t>
            </a:r>
            <a:r>
              <a:rPr lang="es-HN" baseline="0" dirty="0"/>
              <a:t> </a:t>
            </a:r>
            <a:r>
              <a:rPr lang="es-HN" baseline="0" dirty="0" err="1"/>
              <a:t>only</a:t>
            </a:r>
            <a:r>
              <a:rPr lang="es-HN" baseline="0" dirty="0"/>
              <a:t> </a:t>
            </a:r>
            <a:r>
              <a:rPr lang="es-HN" baseline="0" dirty="0" err="1"/>
              <a:t>one</a:t>
            </a:r>
            <a:r>
              <a:rPr lang="es-HN" baseline="0" dirty="0"/>
              <a:t> </a:t>
            </a:r>
            <a:r>
              <a:rPr lang="es-HN" baseline="0" dirty="0" err="1"/>
              <a:t>plumbing</a:t>
            </a:r>
            <a:r>
              <a:rPr lang="es-HN" baseline="0" dirty="0"/>
              <a:t> </a:t>
            </a:r>
            <a:r>
              <a:rPr lang="es-HN" baseline="0" dirty="0" err="1"/>
              <a:t>connection</a:t>
            </a:r>
            <a:r>
              <a:rPr lang="es-HN" baseline="0" dirty="0"/>
              <a:t>.</a:t>
            </a:r>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69</a:t>
            </a:fld>
            <a:endParaRPr lang="en-US"/>
          </a:p>
        </p:txBody>
      </p:sp>
      <p:sp>
        <p:nvSpPr>
          <p:cNvPr id="182274" name="Rectangle 2"/>
          <p:cNvSpPr>
            <a:spLocks noGrp="1" noRot="1" noChangeAspect="1" noChangeArrowheads="1" noTextEdit="1"/>
          </p:cNvSpPr>
          <p:nvPr>
            <p:ph type="sldImg"/>
          </p:nvPr>
        </p:nvSpPr>
        <p:spPr>
          <a:xfrm>
            <a:off x="457200" y="720725"/>
            <a:ext cx="6400800" cy="3600450"/>
          </a:xfrm>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xfrm>
            <a:off x="457200" y="720725"/>
            <a:ext cx="6400800" cy="3600450"/>
          </a:xfrm>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notice that water</a:t>
            </a:r>
            <a:r>
              <a:rPr lang="en-US" baseline="0" dirty="0"/>
              <a:t> treatment plants are failing because of poor control of chemical feeds. </a:t>
            </a:r>
          </a:p>
          <a:p>
            <a:r>
              <a:rPr lang="en-US" baseline="0" dirty="0"/>
              <a:t>We could conclude that the solution is to provide a better supply chain for fixing pumps.</a:t>
            </a:r>
          </a:p>
          <a:p>
            <a:r>
              <a:rPr lang="en-US" baseline="0" dirty="0"/>
              <a:t>AguaClara is taking a different route.</a:t>
            </a:r>
          </a:p>
          <a:p>
            <a:r>
              <a:rPr lang="en-US" baseline="0" dirty="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11</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14</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8.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xml"/><Relationship Id="rId7" Type="http://schemas.openxmlformats.org/officeDocument/2006/relationships/image" Target="../media/image2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0.xml"/><Relationship Id="rId5" Type="http://schemas.openxmlformats.org/officeDocument/2006/relationships/slideLayout" Target="../slideLayouts/slideLayout5.xml"/><Relationship Id="rId10" Type="http://schemas.openxmlformats.org/officeDocument/2006/relationships/image" Target="../media/image29.png"/><Relationship Id="rId4" Type="http://schemas.openxmlformats.org/officeDocument/2006/relationships/tags" Target="../tags/tag8.xml"/><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33.png"/><Relationship Id="rId3" Type="http://schemas.openxmlformats.org/officeDocument/2006/relationships/tags" Target="../tags/tag11.xml"/><Relationship Id="rId7" Type="http://schemas.openxmlformats.org/officeDocument/2006/relationships/notesSlide" Target="../notesSlides/notesSlide12.xml"/><Relationship Id="rId12" Type="http://schemas.openxmlformats.org/officeDocument/2006/relationships/image" Target="../media/image32.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11" Type="http://schemas.openxmlformats.org/officeDocument/2006/relationships/image" Target="../media/image31.png"/><Relationship Id="rId5" Type="http://schemas.openxmlformats.org/officeDocument/2006/relationships/tags" Target="../tags/tag13.xml"/><Relationship Id="rId10" Type="http://schemas.openxmlformats.org/officeDocument/2006/relationships/image" Target="../media/image30.png"/><Relationship Id="rId4" Type="http://schemas.openxmlformats.org/officeDocument/2006/relationships/tags" Target="../tags/tag12.xml"/><Relationship Id="rId9" Type="http://schemas.openxmlformats.org/officeDocument/2006/relationships/image" Target="../media/image25.jpe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0.png"/><Relationship Id="rId3" Type="http://schemas.openxmlformats.org/officeDocument/2006/relationships/tags" Target="../tags/tag16.xml"/><Relationship Id="rId7" Type="http://schemas.openxmlformats.org/officeDocument/2006/relationships/slideLayout" Target="../slideLayouts/slideLayout2.xml"/><Relationship Id="rId12" Type="http://schemas.openxmlformats.org/officeDocument/2006/relationships/image" Target="../media/image25.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7.png"/><Relationship Id="rId5" Type="http://schemas.openxmlformats.org/officeDocument/2006/relationships/tags" Target="../tags/tag18.xml"/><Relationship Id="rId10" Type="http://schemas.openxmlformats.org/officeDocument/2006/relationships/image" Target="../media/image36.png"/><Relationship Id="rId4" Type="http://schemas.openxmlformats.org/officeDocument/2006/relationships/tags" Target="../tags/tag17.xml"/><Relationship Id="rId9" Type="http://schemas.openxmlformats.org/officeDocument/2006/relationships/image" Target="../media/image35.png"/><Relationship Id="rId1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image" Target="../media/image30.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5.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3.xml"/><Relationship Id="rId11" Type="http://schemas.openxmlformats.org/officeDocument/2006/relationships/image" Target="../media/image40.png"/><Relationship Id="rId5" Type="http://schemas.openxmlformats.org/officeDocument/2006/relationships/slideLayout" Target="../slideLayouts/slideLayout5.xml"/><Relationship Id="rId10" Type="http://schemas.openxmlformats.org/officeDocument/2006/relationships/image" Target="../media/image39.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slide" Target="slide45.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image" Target="../media/image9.png"/><Relationship Id="rId25" Type="http://schemas.openxmlformats.org/officeDocument/2006/relationships/slide" Target="slide32.xml"/><Relationship Id="rId2" Type="http://schemas.openxmlformats.org/officeDocument/2006/relationships/slideLayout" Target="../slideLayouts/slideLayout3.xml"/><Relationship Id="rId16" Type="http://schemas.openxmlformats.org/officeDocument/2006/relationships/slide" Target="slide41.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3.xml"/><Relationship Id="rId28" Type="http://schemas.openxmlformats.org/officeDocument/2006/relationships/image" Target="../media/image14.png"/><Relationship Id="rId10" Type="http://schemas.openxmlformats.org/officeDocument/2006/relationships/slide" Target="slide24.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5.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hyperlink" Target="https://aguaclara.github.io/Textbook/Flow_Control_and_Measurement/FCM_Derivations.html#and-for-tank-drain-equation"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image" Target="../media/image42.png"/><Relationship Id="rId5" Type="http://schemas.openxmlformats.org/officeDocument/2006/relationships/hyperlink" Target="https://aguaclara.github.io/Textbook/Flow_Control_and_Measurement/FCM_Derivations.html#and-for-tank-drain-equation" TargetMode="Externa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7.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44.e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8.xml"/><Relationship Id="rId7" Type="http://schemas.openxmlformats.org/officeDocument/2006/relationships/image" Target="../media/image4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8.png"/><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56.png"/><Relationship Id="rId3" Type="http://schemas.openxmlformats.org/officeDocument/2006/relationships/tags" Target="../tags/tag33.xml"/><Relationship Id="rId7" Type="http://schemas.openxmlformats.org/officeDocument/2006/relationships/slideLayout" Target="../slideLayouts/slideLayout5.xml"/><Relationship Id="rId12" Type="http://schemas.openxmlformats.org/officeDocument/2006/relationships/image" Target="../media/image5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4.png"/><Relationship Id="rId5" Type="http://schemas.openxmlformats.org/officeDocument/2006/relationships/tags" Target="../tags/tag35.xml"/><Relationship Id="rId10" Type="http://schemas.openxmlformats.org/officeDocument/2006/relationships/image" Target="../media/image53.png"/><Relationship Id="rId4" Type="http://schemas.openxmlformats.org/officeDocument/2006/relationships/tags" Target="../tags/tag34.xml"/><Relationship Id="rId9" Type="http://schemas.openxmlformats.org/officeDocument/2006/relationships/image" Target="../media/image52.png"/><Relationship Id="rId1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9.xml"/><Relationship Id="rId7" Type="http://schemas.openxmlformats.org/officeDocument/2006/relationships/image" Target="../media/image5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0.png"/><Relationship Id="rId5" Type="http://schemas.openxmlformats.org/officeDocument/2006/relationships/notesSlide" Target="../notesSlides/notesSlide25.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6.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9.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63.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2.jpeg"/><Relationship Id="rId4" Type="http://schemas.openxmlformats.org/officeDocument/2006/relationships/image" Target="../media/image64.wmf"/></Relationships>
</file>

<file path=ppt/slides/_rels/slide38.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slideLayout" Target="../slideLayouts/slideLayout6.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2.jpeg"/><Relationship Id="rId5" Type="http://schemas.openxmlformats.org/officeDocument/2006/relationships/image" Target="../media/image64.wmf"/><Relationship Id="rId4" Type="http://schemas.openxmlformats.org/officeDocument/2006/relationships/notesSlide" Target="../notesSlides/notesSlide31.xml"/><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4.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4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46.xml"/><Relationship Id="rId7" Type="http://schemas.openxmlformats.org/officeDocument/2006/relationships/image" Target="../media/image7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8.jpeg"/><Relationship Id="rId5" Type="http://schemas.openxmlformats.org/officeDocument/2006/relationships/image" Target="../media/image69.jpeg"/><Relationship Id="rId4" Type="http://schemas.openxmlformats.org/officeDocument/2006/relationships/slideLayout" Target="../slideLayouts/slideLayout2.xml"/><Relationship Id="rId9"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69.jpe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7.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62.jpeg"/><Relationship Id="rId5" Type="http://schemas.openxmlformats.org/officeDocument/2006/relationships/image" Target="../media/image75.wmf"/><Relationship Id="rId4" Type="http://schemas.openxmlformats.org/officeDocument/2006/relationships/image" Target="../media/image67.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62.jpeg"/><Relationship Id="rId5" Type="http://schemas.openxmlformats.org/officeDocument/2006/relationships/image" Target="../media/image75.wmf"/><Relationship Id="rId4" Type="http://schemas.openxmlformats.org/officeDocument/2006/relationships/image" Target="../media/image67.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62.jpeg"/><Relationship Id="rId5" Type="http://schemas.openxmlformats.org/officeDocument/2006/relationships/image" Target="../media/image75.wmf"/><Relationship Id="rId4" Type="http://schemas.openxmlformats.org/officeDocument/2006/relationships/image" Target="../media/image67.wmf"/></Relationships>
</file>

<file path=ppt/slides/_rels/slide5.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62.jpeg"/><Relationship Id="rId5" Type="http://schemas.openxmlformats.org/officeDocument/2006/relationships/image" Target="../media/image75.wmf"/><Relationship Id="rId4" Type="http://schemas.openxmlformats.org/officeDocument/2006/relationships/image" Target="../media/image67.w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tags" Target="../tags/tag52.xml"/><Relationship Id="rId6" Type="http://schemas.openxmlformats.org/officeDocument/2006/relationships/image" Target="../media/image62.jpeg"/><Relationship Id="rId5" Type="http://schemas.openxmlformats.org/officeDocument/2006/relationships/image" Target="../media/image75.wmf"/><Relationship Id="rId4" Type="http://schemas.openxmlformats.org/officeDocument/2006/relationships/image" Target="../media/image67.wmf"/></Relationships>
</file>

<file path=ppt/slides/_rels/slide5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62.jpeg"/><Relationship Id="rId4" Type="http://schemas.openxmlformats.org/officeDocument/2006/relationships/image" Target="../media/image75.wmf"/></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28.png"/><Relationship Id="rId3" Type="http://schemas.openxmlformats.org/officeDocument/2006/relationships/tags" Target="../tags/tag55.xml"/><Relationship Id="rId7" Type="http://schemas.openxmlformats.org/officeDocument/2006/relationships/notesSlide" Target="../notesSlides/notesSlide47.xml"/><Relationship Id="rId12" Type="http://schemas.openxmlformats.org/officeDocument/2006/relationships/image" Target="../media/image89.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88.png"/><Relationship Id="rId5" Type="http://schemas.openxmlformats.org/officeDocument/2006/relationships/tags" Target="../tags/tag57.xml"/><Relationship Id="rId10" Type="http://schemas.openxmlformats.org/officeDocument/2006/relationships/image" Target="../media/image87.png"/><Relationship Id="rId4" Type="http://schemas.openxmlformats.org/officeDocument/2006/relationships/tags" Target="../tags/tag56.xml"/><Relationship Id="rId9"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61.xml"/><Relationship Id="rId7" Type="http://schemas.openxmlformats.org/officeDocument/2006/relationships/image" Target="../media/image93.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image" Target="../media/image100.png"/><Relationship Id="rId3" Type="http://schemas.openxmlformats.org/officeDocument/2006/relationships/tags" Target="../tags/tag64.xml"/><Relationship Id="rId7" Type="http://schemas.openxmlformats.org/officeDocument/2006/relationships/slideLayout" Target="../slideLayouts/slideLayout2.xml"/><Relationship Id="rId12" Type="http://schemas.openxmlformats.org/officeDocument/2006/relationships/image" Target="../media/image99.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98.png"/><Relationship Id="rId5" Type="http://schemas.openxmlformats.org/officeDocument/2006/relationships/tags" Target="../tags/tag66.xml"/><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tags" Target="../tags/tag65.xml"/><Relationship Id="rId9" Type="http://schemas.openxmlformats.org/officeDocument/2006/relationships/image" Target="../media/image96.wmf"/><Relationship Id="rId14" Type="http://schemas.openxmlformats.org/officeDocument/2006/relationships/image" Target="../media/image101.png"/></Relationships>
</file>

<file path=ppt/slides/_rels/slide6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slideLayout" Target="../slideLayouts/slideLayout2.xml"/><Relationship Id="rId7" Type="http://schemas.openxmlformats.org/officeDocument/2006/relationships/image" Target="../media/image10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96.wmf"/><Relationship Id="rId5" Type="http://schemas.openxmlformats.org/officeDocument/2006/relationships/image" Target="../media/image103.emf"/><Relationship Id="rId4"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2.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67.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75.wmf"/><Relationship Id="rId5" Type="http://schemas.openxmlformats.org/officeDocument/2006/relationships/image" Target="../media/image108.png"/><Relationship Id="rId4" Type="http://schemas.openxmlformats.org/officeDocument/2006/relationships/image" Target="../media/image62.jpeg"/></Relationships>
</file>

<file path=ppt/slides/_rels/slide6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76.xml"/><Relationship Id="rId7" Type="http://schemas.openxmlformats.org/officeDocument/2006/relationships/image" Target="../media/image109.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1.xml"/><Relationship Id="rId5" Type="http://schemas.openxmlformats.org/officeDocument/2006/relationships/slideLayout" Target="../slideLayouts/slideLayout2.xml"/><Relationship Id="rId10" Type="http://schemas.openxmlformats.org/officeDocument/2006/relationships/image" Target="../media/image112.png"/><Relationship Id="rId4" Type="http://schemas.openxmlformats.org/officeDocument/2006/relationships/tags" Target="../tags/tag77.xml"/><Relationship Id="rId9" Type="http://schemas.openxmlformats.org/officeDocument/2006/relationships/image" Target="../media/image11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a:solidFill>
                  <a:schemeClr val="bg1">
                    <a:lumMod val="75000"/>
                  </a:schemeClr>
                </a:solidFill>
              </a:rPr>
              <a:t>AguaClara Linear </a:t>
            </a:r>
            <a:br>
              <a:rPr lang="en-US" dirty="0">
                <a:solidFill>
                  <a:schemeClr val="bg1">
                    <a:lumMod val="75000"/>
                  </a:schemeClr>
                </a:solidFill>
              </a:rPr>
            </a:br>
            <a:r>
              <a:rPr lang="en-US" dirty="0">
                <a:solidFill>
                  <a:schemeClr val="bg1">
                    <a:lumMod val="75000"/>
                  </a:schemeClr>
                </a:solidFill>
              </a:rPr>
              <a:t>Flow Orifice Meter</a:t>
            </a:r>
          </a:p>
          <a:p>
            <a:r>
              <a:rPr lang="en-US" dirty="0">
                <a:solidFill>
                  <a:schemeClr val="bg1">
                    <a:lumMod val="75000"/>
                  </a:schemeClr>
                </a:solidFill>
              </a:rPr>
              <a:t>AguaClara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A4DD4-35F7-43FB-819F-B24474C08C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D908EB-2F82-4ADA-816E-0B34F187431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394CEBC9-D259-441A-A967-F213BCA21B65}"/>
              </a:ext>
            </a:extLst>
          </p:cNvPr>
          <p:cNvSpPr>
            <a:spLocks noGrp="1"/>
          </p:cNvSpPr>
          <p:nvPr>
            <p:ph sz="half" idx="2"/>
          </p:nvPr>
        </p:nvSpPr>
        <p:spPr/>
        <p:txBody>
          <a:bodyPr/>
          <a:lstStyle/>
          <a:p>
            <a:endParaRPr lang="en-US" dirty="0"/>
          </a:p>
        </p:txBody>
      </p:sp>
      <p:pic>
        <p:nvPicPr>
          <p:cNvPr id="5" name="Picture 2486">
            <a:extLst>
              <a:ext uri="{FF2B5EF4-FFF2-40B4-BE49-F238E27FC236}">
                <a16:creationId xmlns:a16="http://schemas.microsoft.com/office/drawing/2014/main" id="{F8A81361-49C5-4ADF-9018-239C24034D4A}"/>
              </a:ext>
            </a:extLst>
          </p:cNvPr>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Tree>
    <p:extLst>
      <p:ext uri="{BB962C8B-B14F-4D97-AF65-F5344CB8AC3E}">
        <p14:creationId xmlns:p14="http://schemas.microsoft.com/office/powerpoint/2010/main" val="94537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112E-17 0 L -1.00221 0 " pathEditMode="relative" rAng="0" ptsTypes="AA">
                                      <p:cBhvr>
                                        <p:cTn id="6" dur="500" fill="hold"/>
                                        <p:tgtEl>
                                          <p:spTgt spid="5"/>
                                        </p:tgtEl>
                                        <p:attrNameLst>
                                          <p:attrName>ppt_x</p:attrName>
                                          <p:attrName>ppt_y</p:attrName>
                                        </p:attrNameLst>
                                      </p:cBhvr>
                                      <p:rCtr x="-50104"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228600"/>
            <a:ext cx="8617132" cy="1143000"/>
          </a:xfrm>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74"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75"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a:t>A related tangent…</a:t>
            </a:r>
            <a:br>
              <a:rPr lang="en-US"/>
            </a:br>
            <a:r>
              <a:rPr lang="en-US">
                <a:hlinkClick r:id="rId4"/>
              </a:rPr>
              <a:t>Design</a:t>
            </a:r>
            <a:r>
              <a:rPr lang="en-US"/>
              <a:t> a drain system for a flocculator</a:t>
            </a:r>
            <a:endParaRPr lang="en-US" dirty="0"/>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95656-9E74-4FEA-B28B-2246A339777C}"/>
              </a:ext>
            </a:extLst>
          </p:cNvPr>
          <p:cNvPicPr>
            <a:picLocks noChangeAspect="1"/>
          </p:cNvPicPr>
          <p:nvPr/>
        </p:nvPicPr>
        <p:blipFill>
          <a:blip r:embed="rId4"/>
          <a:stretch>
            <a:fillRect/>
          </a:stretch>
        </p:blipFill>
        <p:spPr>
          <a:xfrm>
            <a:off x="0" y="2149565"/>
            <a:ext cx="7186071" cy="4636938"/>
          </a:xfrm>
          <a:prstGeom prst="rect">
            <a:avLst/>
          </a:prstGeom>
        </p:spPr>
      </p:pic>
      <p:sp>
        <p:nvSpPr>
          <p:cNvPr id="342020" name="Rectangle 4"/>
          <p:cNvSpPr>
            <a:spLocks noGrp="1" noChangeArrowheads="1"/>
          </p:cNvSpPr>
          <p:nvPr>
            <p:ph type="title"/>
          </p:nvPr>
        </p:nvSpPr>
        <p:spPr/>
        <p:txBody>
          <a:bodyPr/>
          <a:lstStyle/>
          <a:p>
            <a:r>
              <a:rPr lang="en-US"/>
              <a:t>A related tangent…</a:t>
            </a:r>
            <a:br>
              <a:rPr lang="en-US"/>
            </a:br>
            <a:r>
              <a:rPr lang="en-US">
                <a:hlinkClick r:id="rId5"/>
              </a:rPr>
              <a:t>Design</a:t>
            </a:r>
            <a:r>
              <a:rPr lang="en-US"/>
              <a:t> a drain system for a sed tank</a:t>
            </a:r>
            <a:endParaRPr lang="en-US" dirty="0"/>
          </a:p>
        </p:txBody>
      </p:sp>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149543" y="2005514"/>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6432856" y="4468034"/>
            <a:ext cx="4727765" cy="2062103"/>
            <a:chOff x="3279222" y="4484077"/>
            <a:chExt cx="4727765" cy="2062103"/>
          </a:xfrm>
        </p:grpSpPr>
        <p:sp>
          <p:nvSpPr>
            <p:cNvPr id="22" name="TextBox 21">
              <a:extLst>
                <a:ext uri="{FF2B5EF4-FFF2-40B4-BE49-F238E27FC236}">
                  <a16:creationId xmlns:a16="http://schemas.microsoft.com/office/drawing/2014/main" id="{070ABBEA-4033-46BA-BFCE-90EEA5FE99CA}"/>
                </a:ext>
              </a:extLst>
            </p:cNvPr>
            <p:cNvSpPr txBox="1"/>
            <p:nvPr/>
          </p:nvSpPr>
          <p:spPr>
            <a:xfrm>
              <a:off x="4530534" y="4484077"/>
              <a:ext cx="3476453" cy="2062103"/>
            </a:xfrm>
            <a:prstGeom prst="rect">
              <a:avLst/>
            </a:prstGeom>
            <a:noFill/>
          </p:spPr>
          <p:txBody>
            <a:bodyPr wrap="square" rtlCol="0">
              <a:spAutoFit/>
            </a:bodyPr>
            <a:lstStyle/>
            <a:p>
              <a:r>
                <a:rPr lang="en-US" sz="3200" dirty="0"/>
                <a:t>Sedimentation tank drain also adds another minor loss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3279222" y="4991872"/>
              <a:ext cx="417123" cy="57474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93"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a:xfrm>
            <a:off x="4745103" y="228600"/>
            <a:ext cx="7017405" cy="1143000"/>
          </a:xfrm>
        </p:spPr>
        <p:txBody>
          <a:bodyPr/>
          <a:lstStyle/>
          <a:p>
            <a:r>
              <a:rPr lang="en-US" dirty="0"/>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5191649" y="1110372"/>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(flow resistance)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57"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flow resistance tube be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24"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457200" y="228600"/>
            <a:ext cx="7737232" cy="1143000"/>
          </a:xfrm>
        </p:spPr>
        <p:txBody>
          <a:bodyPr/>
          <a:lstStyle/>
          <a:p>
            <a:r>
              <a:rPr lang="en-US"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0" y="1488583"/>
            <a:ext cx="4250788" cy="536941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8260080" y="0"/>
            <a:ext cx="3931920" cy="6858000"/>
          </a:xfrm>
          <a:prstGeom prst="rect">
            <a:avLst/>
          </a:prstGeom>
          <a:noFill/>
          <a:ln w="9525">
            <a:noFill/>
            <a:miter lim="800000"/>
            <a:headEnd/>
            <a:tailEnd/>
          </a:ln>
        </p:spPr>
      </p:pic>
      <p:sp>
        <p:nvSpPr>
          <p:cNvPr id="2" name="TextBox 1"/>
          <p:cNvSpPr txBox="1"/>
          <p:nvPr/>
        </p:nvSpPr>
        <p:spPr>
          <a:xfrm>
            <a:off x="4466492" y="2736502"/>
            <a:ext cx="3727940" cy="1815882"/>
          </a:xfrm>
          <a:prstGeom prst="rect">
            <a:avLst/>
          </a:prstGeom>
          <a:noFill/>
        </p:spPr>
        <p:txBody>
          <a:bodyPr wrap="square" rtlCol="0">
            <a:spAutoFit/>
          </a:bodyPr>
          <a:lstStyle/>
          <a:p>
            <a:r>
              <a:rPr lang="en-US" dirty="0"/>
              <a:t>Nonlinear relationship between flow and height of end of tube because of curved tubing!</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pPr lvl="1"/>
            <a:r>
              <a:rPr lang="en-US" sz="2400" dirty="0"/>
              <a:t>Hydrochloric acid to prevent ______________________________</a:t>
            </a:r>
          </a:p>
          <a:p>
            <a:r>
              <a:rPr lang="en-US" sz="2800" dirty="0"/>
              <a:t>A flow control device that maintains a constant dose as the main flow varies (and automatically shuts off when the main flow stops)</a:t>
            </a:r>
          </a:p>
        </p:txBody>
      </p:sp>
      <p:sp>
        <p:nvSpPr>
          <p:cNvPr id="40965" name="Rectangle 5"/>
          <p:cNvSpPr>
            <a:spLocks noChangeArrowheads="1"/>
          </p:cNvSpPr>
          <p:nvPr/>
        </p:nvSpPr>
        <p:spPr bwMode="auto">
          <a:xfrm>
            <a:off x="6307873" y="3863181"/>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884128" y="429103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169628" y="471889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
        <p:nvSpPr>
          <p:cNvPr id="7" name="Rectangle 7">
            <a:extLst>
              <a:ext uri="{FF2B5EF4-FFF2-40B4-BE49-F238E27FC236}">
                <a16:creationId xmlns:a16="http://schemas.microsoft.com/office/drawing/2014/main" id="{2E791725-3FBB-4C08-B2EA-4FB98E06DDF9}"/>
              </a:ext>
            </a:extLst>
          </p:cNvPr>
          <p:cNvSpPr>
            <a:spLocks noChangeArrowheads="1"/>
          </p:cNvSpPr>
          <p:nvPr/>
        </p:nvSpPr>
        <p:spPr bwMode="auto">
          <a:xfrm>
            <a:off x="5026878" y="5162974"/>
            <a:ext cx="4782078"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calcium carbonate precipitation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96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512276"/>
            <a:ext cx="8440615" cy="5345723"/>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pic>
        <p:nvPicPr>
          <p:cNvPr id="2" name="Picture 1">
            <a:extLst>
              <a:ext uri="{FF2B5EF4-FFF2-40B4-BE49-F238E27FC236}">
                <a16:creationId xmlns:a16="http://schemas.microsoft.com/office/drawing/2014/main" id="{CD8F8C2C-A48F-4DC8-B7BB-D5E341AD2485}"/>
              </a:ext>
            </a:extLst>
          </p:cNvPr>
          <p:cNvPicPr>
            <a:picLocks noChangeAspect="1"/>
          </p:cNvPicPr>
          <p:nvPr/>
        </p:nvPicPr>
        <p:blipFill>
          <a:blip r:embed="rId4"/>
          <a:stretch>
            <a:fillRect/>
          </a:stretch>
        </p:blipFill>
        <p:spPr>
          <a:xfrm>
            <a:off x="8507560" y="-1"/>
            <a:ext cx="2998640" cy="6858000"/>
          </a:xfrm>
          <a:prstGeom prst="rect">
            <a:avLst/>
          </a:prstGeom>
        </p:spPr>
      </p:pic>
      <p:pic>
        <p:nvPicPr>
          <p:cNvPr id="6" name="Picture 2" descr="Related image">
            <a:extLst>
              <a:ext uri="{FF2B5EF4-FFF2-40B4-BE49-F238E27FC236}">
                <a16:creationId xmlns:a16="http://schemas.microsoft.com/office/drawing/2014/main" id="{DD87B702-6EDF-4F0B-AD30-CA2AA3BADA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a:xfrm>
            <a:off x="457200" y="1600200"/>
            <a:ext cx="10720699" cy="4525963"/>
          </a:xfrm>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a:t>
            </a:r>
            <a:r>
              <a:rPr lang="en-US" sz="2800" b="1" u="sng" dirty="0"/>
              <a:t>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5"/>
          <a:stretch>
            <a:fillRect/>
          </a:stretch>
        </p:blipFill>
        <p:spPr>
          <a:xfrm>
            <a:off x="2053848" y="1975150"/>
            <a:ext cx="287214" cy="656869"/>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1058" y="0"/>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48546" y="1522732"/>
            <a:ext cx="1656349" cy="2677656"/>
          </a:xfrm>
          <a:prstGeom prst="rect">
            <a:avLst/>
          </a:prstGeom>
          <a:noFill/>
        </p:spPr>
        <p:txBody>
          <a:bodyPr wrap="square" rtlCol="0">
            <a:spAutoFit/>
          </a:bodyPr>
          <a:lstStyle/>
          <a:p>
            <a:r>
              <a:rPr lang="en-US" sz="2400" b="1" dirty="0">
                <a:latin typeface="+mn-lt"/>
              </a:rPr>
              <a:t>Constant Level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9540002" y="285458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7963080" y="408727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9122458" y="3844808"/>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9122458" y="182800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8375"/>
            <a:ext cx="10339057" cy="6849625"/>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9153"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39056" y="1517202"/>
            <a:ext cx="1665839" cy="1569660"/>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736479" y="1691523"/>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898A6E6-0B75-435E-A113-80C7F49229BD}"/>
              </a:ext>
            </a:extLst>
          </p:cNvPr>
          <p:cNvCxnSpPr>
            <a:cxnSpLocks/>
            <a:stCxn id="4" idx="1"/>
          </p:cNvCxnSpPr>
          <p:nvPr/>
        </p:nvCxnSpPr>
        <p:spPr>
          <a:xfrm flipH="1" flipV="1">
            <a:off x="7106970" y="2172832"/>
            <a:ext cx="3232086" cy="12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83796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19200"/>
            <a:ext cx="12192000" cy="8077200"/>
          </a:xfrm>
          <a:prstGeom prst="rect">
            <a:avLst/>
          </a:prstGeom>
          <a:noFill/>
          <a:ln>
            <a:noFill/>
          </a:ln>
        </p:spPr>
      </p:pic>
    </p:spTree>
    <p:extLst>
      <p:ext uri="{BB962C8B-B14F-4D97-AF65-F5344CB8AC3E}">
        <p14:creationId xmlns:p14="http://schemas.microsoft.com/office/powerpoint/2010/main" val="2621452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rotWithShape="1">
          <a:blip r:embed="rId2">
            <a:lum/>
            <a:extLst>
              <a:ext uri="{28A0092B-C50C-407E-A947-70E740481C1C}">
                <a14:useLocalDpi xmlns:a14="http://schemas.microsoft.com/office/drawing/2010/main" val="0"/>
              </a:ext>
            </a:extLst>
          </a:blip>
          <a:srcRect t="3586"/>
          <a:stretch/>
        </p:blipFill>
        <p:spPr>
          <a:xfrm>
            <a:off x="-12940" y="0"/>
            <a:ext cx="12204940" cy="779581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4680"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6502137" y="2352385"/>
            <a:ext cx="1051843" cy="402781"/>
          </a:xfrm>
          <a:prstGeom prst="rect">
            <a:avLst/>
          </a:prstGeom>
          <a:noFill/>
        </p:spPr>
        <p:txBody>
          <a:bodyPr wrap="square" rtlCol="0">
            <a:spAutoFit/>
          </a:bodyPr>
          <a:lstStyle/>
          <a:p>
            <a:r>
              <a:rPr lang="en-US" sz="2000" b="1" dirty="0">
                <a:latin typeface="+mn-lt"/>
              </a:rPr>
              <a:t>Lever</a:t>
            </a:r>
          </a:p>
        </p:txBody>
      </p:sp>
      <p:sp>
        <p:nvSpPr>
          <p:cNvPr id="5" name="TextBox 4"/>
          <p:cNvSpPr txBox="1"/>
          <p:nvPr/>
        </p:nvSpPr>
        <p:spPr>
          <a:xfrm>
            <a:off x="8899625" y="1475912"/>
            <a:ext cx="1624756" cy="712612"/>
          </a:xfrm>
          <a:prstGeom prst="rect">
            <a:avLst/>
          </a:prstGeom>
          <a:noFill/>
        </p:spPr>
        <p:txBody>
          <a:bodyPr wrap="square" rtlCol="0">
            <a:spAutoFit/>
          </a:bodyPr>
          <a:lstStyle/>
          <a:p>
            <a:r>
              <a:rPr lang="en-US" sz="2000" b="1" dirty="0">
                <a:latin typeface="+mn-lt"/>
              </a:rPr>
              <a:t>Constant Level Tanks</a:t>
            </a:r>
          </a:p>
        </p:txBody>
      </p:sp>
      <p:sp>
        <p:nvSpPr>
          <p:cNvPr id="7" name="TextBox 6"/>
          <p:cNvSpPr txBox="1"/>
          <p:nvPr/>
        </p:nvSpPr>
        <p:spPr>
          <a:xfrm>
            <a:off x="3668406" y="1085518"/>
            <a:ext cx="2630025" cy="712612"/>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1556070" y="4365778"/>
            <a:ext cx="3891528" cy="402781"/>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cxnSpLocks/>
            <a:stCxn id="7" idx="2"/>
          </p:cNvCxnSpPr>
          <p:nvPr/>
        </p:nvCxnSpPr>
        <p:spPr bwMode="auto">
          <a:xfrm>
            <a:off x="4983419" y="1798130"/>
            <a:ext cx="955586" cy="1006616"/>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8648538" y="2306255"/>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9596423" y="2328988"/>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1559400" y="3648592"/>
            <a:ext cx="3891528" cy="402781"/>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512"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Level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39" y="228600"/>
            <a:ext cx="9671538" cy="1143000"/>
          </a:xfrm>
        </p:spPr>
        <p:txBody>
          <a:bodyPr/>
          <a:lstStyle/>
          <a:p>
            <a:r>
              <a:rPr lang="en-US" sz="4000" dirty="0"/>
              <a:t>Linear Chemical Dose Controller (CDC): </a:t>
            </a:r>
            <a:br>
              <a:rPr lang="en-US" sz="4000" dirty="0"/>
            </a:br>
            <a:r>
              <a:rPr lang="en-US" sz="4000" dirty="0"/>
              <a:t>A key technology for high performing plants</a:t>
            </a:r>
          </a:p>
        </p:txBody>
      </p:sp>
      <p:sp>
        <p:nvSpPr>
          <p:cNvPr id="4" name="Content Placeholder 3"/>
          <p:cNvSpPr>
            <a:spLocks noGrp="1"/>
          </p:cNvSpPr>
          <p:nvPr>
            <p:ph idx="1"/>
          </p:nvPr>
        </p:nvSpPr>
        <p:spPr>
          <a:xfrm>
            <a:off x="457199" y="1600200"/>
            <a:ext cx="7162801" cy="4525963"/>
          </a:xfrm>
        </p:spPr>
        <p:txBody>
          <a:bodyPr/>
          <a:lstStyle/>
          <a:p>
            <a:r>
              <a:rPr lang="en-US" dirty="0"/>
              <a:t>The operator sets the dose directly</a:t>
            </a:r>
          </a:p>
          <a:p>
            <a:r>
              <a:rPr lang="en-US" dirty="0"/>
              <a:t>No need for calculations</a:t>
            </a:r>
          </a:p>
          <a:p>
            <a:r>
              <a:rPr lang="en-US" dirty="0"/>
              <a:t>Visual confirmation</a:t>
            </a:r>
          </a:p>
          <a:p>
            <a:r>
              <a:rPr lang="en-US" dirty="0"/>
              <a:t>More improvements are possible!</a:t>
            </a:r>
          </a:p>
          <a:p>
            <a:pPr lvl="1"/>
            <a:r>
              <a:rPr lang="en-US" dirty="0"/>
              <a:t>Make it modular</a:t>
            </a:r>
          </a:p>
          <a:p>
            <a:pPr lvl="1"/>
            <a:r>
              <a:rPr lang="en-US" dirty="0"/>
              <a:t>Prevent air bubbles from blocking flow</a:t>
            </a:r>
          </a:p>
          <a:p>
            <a:pPr lvl="1"/>
            <a:r>
              <a:rPr lang="en-US" dirty="0"/>
              <a:t>Make it easier to remove calcium carbonate scale</a:t>
            </a:r>
          </a:p>
        </p:txBody>
      </p:sp>
      <p:pic>
        <p:nvPicPr>
          <p:cNvPr id="5" name="Picture 2" descr="https://lh3.googleusercontent.com/_QuLPZg3XMcE/TTz3kuiY2nI/AAAAAAAAbmY/o12wSHakp6c/s576/AguaClara%20Honduras%20Trip%202011%20212.jpg"/>
          <p:cNvPicPr>
            <a:picLocks noChangeAspect="1" noChangeArrowheads="1"/>
          </p:cNvPicPr>
          <p:nvPr/>
        </p:nvPicPr>
        <p:blipFill>
          <a:blip r:embed="rId3" cstate="print"/>
          <a:srcRect/>
          <a:stretch>
            <a:fillRect/>
          </a:stretch>
        </p:blipFill>
        <p:spPr bwMode="auto">
          <a:xfrm>
            <a:off x="10287000" y="0"/>
            <a:ext cx="1905000" cy="1428751"/>
          </a:xfrm>
          <a:prstGeom prst="rect">
            <a:avLst/>
          </a:prstGeom>
          <a:noFill/>
        </p:spPr>
      </p:pic>
      <p:pic>
        <p:nvPicPr>
          <p:cNvPr id="3" name="Picture 2" descr="https://lh5.googleusercontent.com/_QuLPZg3XMcE/TT9QQIV5wzI/AAAAAAAAc4s/1-EcLoe8L3E/s720/850.JPG"/>
          <p:cNvPicPr>
            <a:picLocks noChangeAspect="1" noChangeArrowheads="1"/>
          </p:cNvPicPr>
          <p:nvPr/>
        </p:nvPicPr>
        <p:blipFill>
          <a:blip r:embed="rId4" cstate="print">
            <a:lum bright="20000"/>
          </a:blip>
          <a:srcRect t="16216"/>
          <a:stretch>
            <a:fillRect/>
          </a:stretch>
        </p:blipFill>
        <p:spPr bwMode="auto">
          <a:xfrm>
            <a:off x="7849136" y="1504950"/>
            <a:ext cx="4342864" cy="5353049"/>
          </a:xfrm>
          <a:prstGeom prst="rect">
            <a:avLst/>
          </a:prstGeom>
          <a:noFill/>
        </p:spPr>
      </p:pic>
      <p:sp>
        <p:nvSpPr>
          <p:cNvPr id="7" name="&quot;No&quot; Symbol 6"/>
          <p:cNvSpPr/>
          <p:nvPr/>
        </p:nvSpPr>
        <p:spPr>
          <a:xfrm>
            <a:off x="10668000" y="76203"/>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p:txBody>
          <a:bodyPr/>
          <a:lstStyle/>
          <a:p>
            <a:r>
              <a:rPr lang="en-US" dirty="0"/>
              <a:t>Modular: Constant Level Tanks</a:t>
            </a:r>
          </a:p>
        </p:txBody>
      </p:sp>
      <p:pic>
        <p:nvPicPr>
          <p:cNvPr id="4" name="Picture 3">
            <a:extLst>
              <a:ext uri="{FF2B5EF4-FFF2-40B4-BE49-F238E27FC236}">
                <a16:creationId xmlns:a16="http://schemas.microsoft.com/office/drawing/2014/main" id="{1F35E0A6-9E5D-4E37-B024-C048F9154A0C}"/>
              </a:ext>
            </a:extLst>
          </p:cNvPr>
          <p:cNvPicPr>
            <a:picLocks noChangeAspect="1"/>
          </p:cNvPicPr>
          <p:nvPr/>
        </p:nvPicPr>
        <p:blipFill>
          <a:blip r:embed="rId2"/>
          <a:stretch>
            <a:fillRect/>
          </a:stretch>
        </p:blipFill>
        <p:spPr>
          <a:xfrm>
            <a:off x="0" y="1600200"/>
            <a:ext cx="3285332" cy="5257800"/>
          </a:xfrm>
          <a:prstGeom prst="rect">
            <a:avLst/>
          </a:prstGeom>
        </p:spPr>
      </p:pic>
      <p:pic>
        <p:nvPicPr>
          <p:cNvPr id="6" name="Picture 5">
            <a:extLst>
              <a:ext uri="{FF2B5EF4-FFF2-40B4-BE49-F238E27FC236}">
                <a16:creationId xmlns:a16="http://schemas.microsoft.com/office/drawing/2014/main" id="{0E2B464D-5B85-42DA-B5F4-539410FE318A}"/>
              </a:ext>
            </a:extLst>
          </p:cNvPr>
          <p:cNvPicPr>
            <a:picLocks noChangeAspect="1"/>
          </p:cNvPicPr>
          <p:nvPr/>
        </p:nvPicPr>
        <p:blipFill>
          <a:blip r:embed="rId3"/>
          <a:stretch>
            <a:fillRect/>
          </a:stretch>
        </p:blipFill>
        <p:spPr>
          <a:xfrm>
            <a:off x="3729116" y="1661746"/>
            <a:ext cx="980474" cy="5073162"/>
          </a:xfrm>
          <a:prstGeom prst="rect">
            <a:avLst/>
          </a:prstGeom>
        </p:spPr>
      </p:pic>
      <p:pic>
        <p:nvPicPr>
          <p:cNvPr id="7" name="Picture 6">
            <a:extLst>
              <a:ext uri="{FF2B5EF4-FFF2-40B4-BE49-F238E27FC236}">
                <a16:creationId xmlns:a16="http://schemas.microsoft.com/office/drawing/2014/main" id="{299AE043-967C-4B69-A08C-9029AE5EB43D}"/>
              </a:ext>
            </a:extLst>
          </p:cNvPr>
          <p:cNvPicPr>
            <a:picLocks noChangeAspect="1"/>
          </p:cNvPicPr>
          <p:nvPr/>
        </p:nvPicPr>
        <p:blipFill>
          <a:blip r:embed="rId4"/>
          <a:stretch>
            <a:fillRect/>
          </a:stretch>
        </p:blipFill>
        <p:spPr>
          <a:xfrm>
            <a:off x="5920405" y="1600200"/>
            <a:ext cx="2325942" cy="5196254"/>
          </a:xfrm>
          <a:prstGeom prst="rect">
            <a:avLst/>
          </a:prstGeom>
        </p:spPr>
      </p:pic>
      <p:sp>
        <p:nvSpPr>
          <p:cNvPr id="8" name="TextBox 7">
            <a:extLst>
              <a:ext uri="{FF2B5EF4-FFF2-40B4-BE49-F238E27FC236}">
                <a16:creationId xmlns:a16="http://schemas.microsoft.com/office/drawing/2014/main" id="{B23C4FBD-EEEF-4F88-ADD9-AACCFE39ACE6}"/>
              </a:ext>
            </a:extLst>
          </p:cNvPr>
          <p:cNvSpPr txBox="1"/>
          <p:nvPr/>
        </p:nvSpPr>
        <p:spPr>
          <a:xfrm>
            <a:off x="8906670" y="4589585"/>
            <a:ext cx="2504212" cy="523220"/>
          </a:xfrm>
          <a:prstGeom prst="rect">
            <a:avLst/>
          </a:prstGeom>
          <a:noFill/>
        </p:spPr>
        <p:txBody>
          <a:bodyPr wrap="none" rtlCol="0">
            <a:spAutoFit/>
          </a:bodyPr>
          <a:lstStyle/>
          <a:p>
            <a:r>
              <a:rPr lang="en-US" dirty="0"/>
              <a:t>coagulant tanks</a:t>
            </a:r>
          </a:p>
        </p:txBody>
      </p:sp>
      <p:sp>
        <p:nvSpPr>
          <p:cNvPr id="9" name="TextBox 8">
            <a:extLst>
              <a:ext uri="{FF2B5EF4-FFF2-40B4-BE49-F238E27FC236}">
                <a16:creationId xmlns:a16="http://schemas.microsoft.com/office/drawing/2014/main" id="{7344E8BA-D634-4812-871C-E7559579EFDA}"/>
              </a:ext>
            </a:extLst>
          </p:cNvPr>
          <p:cNvSpPr txBox="1"/>
          <p:nvPr/>
        </p:nvSpPr>
        <p:spPr>
          <a:xfrm>
            <a:off x="8906670" y="5112805"/>
            <a:ext cx="2206053" cy="523220"/>
          </a:xfrm>
          <a:prstGeom prst="rect">
            <a:avLst/>
          </a:prstGeom>
          <a:noFill/>
        </p:spPr>
        <p:txBody>
          <a:bodyPr wrap="none" rtlCol="0">
            <a:spAutoFit/>
          </a:bodyPr>
          <a:lstStyle/>
          <a:p>
            <a:r>
              <a:rPr lang="en-US" dirty="0"/>
              <a:t>chlorine tanks</a:t>
            </a:r>
          </a:p>
        </p:txBody>
      </p:sp>
    </p:spTree>
    <p:extLst>
      <p:ext uri="{BB962C8B-B14F-4D97-AF65-F5344CB8AC3E}">
        <p14:creationId xmlns:p14="http://schemas.microsoft.com/office/powerpoint/2010/main" val="60620668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Constraints on flow controller Dosing tube design</a:t>
            </a:r>
            <a:endParaRPr lang="en-US" dirty="0"/>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 </a:t>
            </a:r>
          </a:p>
          <a:p>
            <a:pPr lvl="1"/>
            <a:r>
              <a:rPr lang="en-US" dirty="0"/>
              <a:t>Use oversized barbed fittings!</a:t>
            </a:r>
          </a:p>
          <a:p>
            <a:r>
              <a:rPr lang="en-US" dirty="0"/>
              <a:t>Dosing tube must “be reasonable” length which might mean shorter than an available wall in the plant.</a:t>
            </a:r>
          </a:p>
          <a:p>
            <a:r>
              <a:rPr lang="en-US" dirty="0"/>
              <a:t>Designing dose controllers over a wide range of chemical flow rates requires good engineering (we are still working on this!)</a:t>
            </a:r>
          </a:p>
          <a:p>
            <a:endParaRPr lang="en-US" dirty="0"/>
          </a:p>
          <a:p>
            <a:endParaRPr lang="en-US" dirty="0"/>
          </a:p>
        </p:txBody>
      </p:sp>
      <p:sp>
        <p:nvSpPr>
          <p:cNvPr id="4" name="TextBox 3"/>
          <p:cNvSpPr txBox="1"/>
          <p:nvPr/>
        </p:nvSpPr>
        <p:spPr>
          <a:xfrm>
            <a:off x="8137203" y="4316661"/>
            <a:ext cx="3805850" cy="461665"/>
          </a:xfrm>
          <a:prstGeom prst="rect">
            <a:avLst/>
          </a:prstGeom>
          <a:noFill/>
        </p:spPr>
        <p:txBody>
          <a:bodyPr wrap="none" rtlCol="0">
            <a:spAutoFit/>
          </a:bodyPr>
          <a:lstStyle/>
          <a:p>
            <a:r>
              <a:rPr lang="en-US" sz="2400" dirty="0"/>
              <a:t>How can I get a shorter tube?</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938675" y="2062446"/>
            <a:ext cx="2761564" cy="69651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a:solidFill>
                  <a:srgbClr val="FF0000"/>
                </a:solidFill>
              </a:rPr>
              <a:t>Neglecting minor losses</a:t>
            </a: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a:solidFill>
                  <a:srgbClr val="01FF01"/>
                </a:solidFill>
              </a:rPr>
              <a:t>Simple linear model</a:t>
            </a: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a:solidFill>
                  <a:srgbClr val="0000FF"/>
                </a:solidFill>
              </a:rPr>
              <a:t>Reality</a:t>
            </a:r>
          </a:p>
        </p:txBody>
      </p:sp>
    </p:spTree>
    <p:extLst>
      <p:ext uri="{BB962C8B-B14F-4D97-AF65-F5344CB8AC3E}">
        <p14:creationId xmlns:p14="http://schemas.microsoft.com/office/powerpoint/2010/main" val="4845955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457200" y="1600200"/>
            <a:ext cx="6778645" cy="4525963"/>
          </a:xfrm>
        </p:spPr>
        <p:txBody>
          <a:bodyPr/>
          <a:lstStyle/>
          <a:p>
            <a:r>
              <a:rPr lang="en-US" sz="2400" dirty="0"/>
              <a:t>Float valves only reduce the magnitude of the fluctuations in level (constant level tanks aren’t truly constant level!)</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pSp>
        <p:nvGrpSpPr>
          <p:cNvPr id="6" name="Group 5">
            <a:extLst>
              <a:ext uri="{FF2B5EF4-FFF2-40B4-BE49-F238E27FC236}">
                <a16:creationId xmlns:a16="http://schemas.microsoft.com/office/drawing/2014/main" id="{E566820D-1F5C-4CE8-A03D-D40EF3FBC1B7}"/>
              </a:ext>
            </a:extLst>
          </p:cNvPr>
          <p:cNvGrpSpPr/>
          <p:nvPr/>
        </p:nvGrpSpPr>
        <p:grpSpPr>
          <a:xfrm>
            <a:off x="8311420" y="1531620"/>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23314" y="1765166"/>
            <a:ext cx="3299869" cy="683232"/>
          </a:xfrm>
          <a:prstGeom prst="rect">
            <a:avLst/>
          </a:prstGeom>
        </p:spPr>
      </p:pic>
      <p:grpSp>
        <p:nvGrpSpPr>
          <p:cNvPr id="25" name="Group 24">
            <a:extLst>
              <a:ext uri="{FF2B5EF4-FFF2-40B4-BE49-F238E27FC236}">
                <a16:creationId xmlns:a16="http://schemas.microsoft.com/office/drawing/2014/main" id="{F5A417AE-0604-41C9-BBF5-508A828CA5CA}"/>
              </a:ext>
            </a:extLst>
          </p:cNvPr>
          <p:cNvGrpSpPr/>
          <p:nvPr/>
        </p:nvGrpSpPr>
        <p:grpSpPr>
          <a:xfrm>
            <a:off x="7291064" y="2319741"/>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7633967" y="4178285"/>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8896988" y="5094203"/>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6" name="Oval 755">
            <a:extLst>
              <a:ext uri="{FF2B5EF4-FFF2-40B4-BE49-F238E27FC236}">
                <a16:creationId xmlns:a16="http://schemas.microsoft.com/office/drawing/2014/main" id="{722EF9DE-47EA-45B0-A96C-DBE9E177E47B}"/>
              </a:ext>
            </a:extLst>
          </p:cNvPr>
          <p:cNvSpPr/>
          <p:nvPr/>
        </p:nvSpPr>
        <p:spPr>
          <a:xfrm>
            <a:off x="9942308" y="5376129"/>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56"/>
                                        </p:tgtEl>
                                        <p:attrNameLst>
                                          <p:attrName>style.visibility</p:attrName>
                                        </p:attrNameLst>
                                      </p:cBhvr>
                                      <p:to>
                                        <p:strVal val="visible"/>
                                      </p:to>
                                    </p:set>
                                    <p:anim calcmode="lin" valueType="num">
                                      <p:cBhvr additive="base">
                                        <p:cTn id="29" dur="500" fill="hold"/>
                                        <p:tgtEl>
                                          <p:spTgt spid="756"/>
                                        </p:tgtEl>
                                        <p:attrNameLst>
                                          <p:attrName>ppt_x</p:attrName>
                                        </p:attrNameLst>
                                      </p:cBhvr>
                                      <p:tavLst>
                                        <p:tav tm="0">
                                          <p:val>
                                            <p:strVal val="#ppt_x"/>
                                          </p:val>
                                        </p:tav>
                                        <p:tav tm="100000">
                                          <p:val>
                                            <p:strVal val="#ppt_x"/>
                                          </p:val>
                                        </p:tav>
                                      </p:tavLst>
                                    </p:anim>
                                    <p:anim calcmode="lin" valueType="num">
                                      <p:cBhvr additive="base">
                                        <p:cTn id="30"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85000" lnSpcReduction="1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chlorine (watch out for the O-rings in PVC valves)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endParaRPr lang="en-US" sz="2400" dirty="0"/>
          </a:p>
          <a:p>
            <a:pPr lvl="1"/>
            <a:r>
              <a:rPr lang="en-US" sz="2400" dirty="0"/>
              <a:t>Removing calcium carbonate scale must be easy</a:t>
            </a:r>
          </a:p>
          <a:p>
            <a:pPr lvl="1"/>
            <a:r>
              <a:rPr lang="en-US" sz="2400" dirty="0"/>
              <a:t>Must have redundancy for ease of maintenance</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a:t>What caused this innovation?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n-US" dirty="0"/>
              <a:t>Conscientious operators</a:t>
            </a:r>
          </a:p>
          <a:p>
            <a:r>
              <a:rPr lang="en-US" dirty="0"/>
              <a:t>Resourceful technicians</a:t>
            </a:r>
          </a:p>
          <a:p>
            <a:endParaRPr lang="en-US" dirty="0"/>
          </a:p>
          <a:p>
            <a:endParaRPr lang="en-US" dirty="0"/>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stack.imgur.com/ab1Pf.jpg">
            <a:extLst>
              <a:ext uri="{FF2B5EF4-FFF2-40B4-BE49-F238E27FC236}">
                <a16:creationId xmlns:a16="http://schemas.microsoft.com/office/drawing/2014/main" id="{8A3838E8-F745-4F41-9230-727BF430A8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2707"/>
            <a:ext cx="4927599" cy="213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Asia</a:t>
            </a:r>
          </a:p>
        </p:txBody>
      </p:sp>
      <p:sp>
        <p:nvSpPr>
          <p:cNvPr id="3" name="Content Placeholder 2"/>
          <p:cNvSpPr>
            <a:spLocks noGrp="1"/>
          </p:cNvSpPr>
          <p:nvPr>
            <p:ph idx="1"/>
          </p:nvPr>
        </p:nvSpPr>
        <p:spPr>
          <a:xfrm>
            <a:off x="457200" y="1600200"/>
            <a:ext cx="4580021"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p:nvPr/>
        </p:nvCxnSpPr>
        <p:spPr>
          <a:xfrm>
            <a:off x="3673642" y="2422358"/>
            <a:ext cx="5165558" cy="1155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124409</TotalTime>
  <Words>3468</Words>
  <Application>Microsoft Office PowerPoint</Application>
  <PresentationFormat>Widescreen</PresentationFormat>
  <Paragraphs>520</Paragraphs>
  <Slides>69</Slides>
  <Notes>52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69</vt:i4>
      </vt:variant>
    </vt:vector>
  </HeadingPairs>
  <TitlesOfParts>
    <vt:vector size="80" baseType="lpstr">
      <vt:lpstr>Times New Roman</vt:lpstr>
      <vt:lpstr>Calibri</vt:lpstr>
      <vt:lpstr>Arial</vt:lpstr>
      <vt:lpstr>Baskerville Old Face</vt:lpstr>
      <vt:lpstr>Wingdings</vt:lpstr>
      <vt:lpstr>Century Gothic</vt:lpstr>
      <vt:lpstr>Symbol</vt:lpstr>
      <vt:lpstr>Candara</vt:lpstr>
      <vt:lpstr>SWOT 2021</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What caused this innovation?</vt:lpstr>
      <vt:lpstr>Dosing at a large city Water Treatment Plant in Asia</vt:lpstr>
      <vt:lpstr>Salt water electrolytic chorine generators</vt:lpstr>
      <vt:lpstr>Chlorine tablet chlorinators</vt:lpstr>
      <vt:lpstr>Overview</vt:lpstr>
      <vt:lpstr>PowerPoint Presentation</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  A key technology for high performing plants</vt:lpstr>
      <vt:lpstr>Modular: Constant Level Tanks</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1793</cp:revision>
  <cp:lastPrinted>2017-09-05T11:56:51Z</cp:lastPrinted>
  <dcterms:created xsi:type="dcterms:W3CDTF">2004-08-17T19:01:02Z</dcterms:created>
  <dcterms:modified xsi:type="dcterms:W3CDTF">2022-01-06T15:48:54Z</dcterms:modified>
</cp:coreProperties>
</file>